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ECEA1-5AF1-7AFC-79F9-6DA0E7880E05}" v="4" dt="2021-03-24T14:00:26.902"/>
    <p1510:client id="{C98AB2E0-0AD2-37E7-C79D-C0A94071F3CE}" v="360" dt="2021-03-24T13:37:22.855"/>
    <p1510:client id="{D33251EE-4F93-490F-A236-75B1E208012A}" v="2780" dt="2021-03-20T21:04:59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April 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6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April 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0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8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April 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1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0" r:id="rId6"/>
    <p:sldLayoutId id="2147483966" r:id="rId7"/>
    <p:sldLayoutId id="2147483967" r:id="rId8"/>
    <p:sldLayoutId id="2147483968" r:id="rId9"/>
    <p:sldLayoutId id="2147483969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zasob/1047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fsfe.org/hugo/2010/04/open-letter-to-steve-job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bereuch.blogspot.com/2013/06/filozofia-de-luni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BBEFD-8384-4DDE-A756-3392197B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-897554"/>
            <a:ext cx="5863365" cy="3521954"/>
          </a:xfrm>
        </p:spPr>
        <p:txBody>
          <a:bodyPr anchor="b">
            <a:normAutofit/>
          </a:bodyPr>
          <a:lstStyle/>
          <a:p>
            <a:r>
              <a:rPr lang="pl-PL" sz="4800" b="1" i="0">
                <a:latin typeface="Times New Roman"/>
                <a:cs typeface="Times New Roman"/>
              </a:rPr>
              <a:t>Umiłowanie mądrości - filozofia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0A0C1-168D-4D38-939E-8BEDA5FF4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 vert="horz" lIns="0" tIns="0" rIns="91440" bIns="0" rtlCol="0" anchor="t">
            <a:normAutofit/>
          </a:bodyPr>
          <a:lstStyle/>
          <a:p>
            <a:endParaRPr lang="pl-PL" sz="3200" i="1">
              <a:solidFill>
                <a:srgbClr val="FFFFFF"/>
              </a:solidFill>
              <a:ea typeface="+mn-lt"/>
              <a:cs typeface="+mn-lt"/>
            </a:endParaRPr>
          </a:p>
          <a:p>
            <a:endParaRPr lang="pl-PL" sz="3200" i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3200" i="1">
                <a:solidFill>
                  <a:srgbClr val="FFFFFF"/>
                </a:solidFill>
                <a:ea typeface="+mn-lt"/>
                <a:cs typeface="+mn-lt"/>
              </a:rPr>
              <a:t>Małgorzata Michalska</a:t>
            </a:r>
            <a:br>
              <a:rPr lang="pl-PL" sz="3200" i="1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pl-PL" sz="3200" i="1">
                <a:solidFill>
                  <a:srgbClr val="FFFFFF"/>
                </a:solidFill>
                <a:ea typeface="+mn-lt"/>
                <a:cs typeface="+mn-lt"/>
              </a:rPr>
              <a:t> Patrycja Pietrasik </a:t>
            </a:r>
            <a:br>
              <a:rPr lang="pl-PL" sz="3200" i="1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pl-PL" sz="3200" i="1">
                <a:solidFill>
                  <a:srgbClr val="FFFFFF"/>
                </a:solidFill>
                <a:ea typeface="+mn-lt"/>
                <a:cs typeface="+mn-lt"/>
              </a:rPr>
              <a:t>klasa 1D</a:t>
            </a: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A colorful light bulb with business icons">
            <a:extLst>
              <a:ext uri="{FF2B5EF4-FFF2-40B4-BE49-F238E27FC236}">
                <a16:creationId xmlns:a16="http://schemas.microsoft.com/office/drawing/2014/main" id="{E5005776-D9A8-4EB5-97DF-B7D6F0DF9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4" r="25798" b="1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5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FD7-3B0E-427F-91DD-FB19C5E3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Times New Roman"/>
                <a:cs typeface="Times New Roman"/>
              </a:rPr>
              <a:t>Filozofia a </a:t>
            </a:r>
            <a:r>
              <a:rPr lang="pl-PL" err="1">
                <a:latin typeface="Times New Roman"/>
                <a:cs typeface="Times New Roman"/>
              </a:rPr>
              <a:t>memy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8A9F516-2FF6-47FF-BAD9-260F7D564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794" y="1845622"/>
            <a:ext cx="3690667" cy="3447151"/>
          </a:xfrm>
        </p:spPr>
      </p:pic>
      <p:pic>
        <p:nvPicPr>
          <p:cNvPr id="5" name="Picture 5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B92B571A-7367-43C7-812C-D402C83F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84" y="2366244"/>
            <a:ext cx="3329975" cy="2599965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8E2C9C6-C07F-4E57-91FD-ADDE96829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228" y="2147169"/>
            <a:ext cx="2551621" cy="30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1C2C6-B57C-4AC3-BD7E-FC054E6F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pl-PL">
                <a:latin typeface="Times New Roman"/>
                <a:cs typeface="Times New Roman"/>
              </a:rPr>
              <a:t>Życzenia</a:t>
            </a:r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0E1E-19B3-475B-A482-FE280881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  <a:solidFill>
            <a:srgbClr val="7030A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1905" indent="0" algn="just">
              <a:buNone/>
            </a:pP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Dziękujemy za uwagę i życzymy dostania się do wymarzonego liceum.</a:t>
            </a:r>
            <a:endParaRPr lang="en-US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905" indent="0" algn="just">
              <a:buNone/>
            </a:pP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PS. Oczywiście do najlepszego liceum - Słowackiego :)</a:t>
            </a:r>
          </a:p>
          <a:p>
            <a:pPr marL="1905" indent="0" algn="just">
              <a:buNone/>
            </a:pPr>
            <a:endParaRPr lang="pl-PL">
              <a:solidFill>
                <a:srgbClr val="FFFFFF">
                  <a:alpha val="55000"/>
                </a:srgbClr>
              </a:solidFill>
            </a:endParaRPr>
          </a:p>
        </p:txBody>
      </p:sp>
      <p:pic>
        <p:nvPicPr>
          <p:cNvPr id="4" name="Picture 4" descr="A picture containing cat, indoor, domestic cat, white&#10;&#10;Description automatically generated">
            <a:extLst>
              <a:ext uri="{FF2B5EF4-FFF2-40B4-BE49-F238E27FC236}">
                <a16:creationId xmlns:a16="http://schemas.microsoft.com/office/drawing/2014/main" id="{40035B68-AC9C-4199-A3E0-C4A897D5F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8" b="1"/>
          <a:stretch/>
        </p:blipFill>
        <p:spPr>
          <a:xfrm>
            <a:off x="6321685" y="981962"/>
            <a:ext cx="544128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8997-C4C8-4D36-8894-F8E33417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Źródła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8666-764C-4558-A00D-FCD8DA343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M.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Bokiniec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, S.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Zielka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,,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Spotkania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z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filozofią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 ", Warszawa 2019.</a:t>
            </a:r>
          </a:p>
          <a:p>
            <a:pPr marL="449580" indent="-447675"/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Własne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refleksje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;)</a:t>
            </a:r>
            <a:endParaRPr lang="en-US">
              <a:solidFill>
                <a:srgbClr val="FFFFFF">
                  <a:alpha val="55000"/>
                </a:srgbClr>
              </a:solidFill>
              <a:latin typeface="Times New Roman"/>
              <a:cs typeface="Times New Roman"/>
            </a:endParaRPr>
          </a:p>
          <a:p>
            <a:pPr marL="449580" indent="-447675"/>
            <a:endParaRPr lang="en-US">
              <a:solidFill>
                <a:srgbClr val="FFFFFF">
                  <a:alpha val="55000"/>
                </a:srgbClr>
              </a:solidFill>
            </a:endParaRPr>
          </a:p>
          <a:p>
            <a:pPr marL="449580" indent="-447675"/>
            <a:endParaRPr lang="en-US">
              <a:solidFill>
                <a:srgbClr val="FFFFFF">
                  <a:alpha val="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59C723-39B3-47E3-A464-EA81256F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13EB-40F0-4EA7-9997-271BA01B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4694400" cy="1141200"/>
          </a:xfrm>
        </p:spPr>
        <p:txBody>
          <a:bodyPr>
            <a:normAutofit/>
          </a:bodyPr>
          <a:lstStyle/>
          <a:p>
            <a:r>
              <a:rPr lang="pl-PL"/>
              <a:t>Czym jest filozofia ?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B10476-FD1B-4FB7-B06C-3D9248CC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6513"/>
          <a:stretch/>
        </p:blipFill>
        <p:spPr>
          <a:xfrm>
            <a:off x="449999" y="1844675"/>
            <a:ext cx="4726800" cy="45705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6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D199-631F-40AA-8B51-74C74D2B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159" y="1459810"/>
            <a:ext cx="5917245" cy="4092747"/>
          </a:xfrm>
          <a:solidFill>
            <a:srgbClr val="C0000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 algn="just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Filozofia oznaczała umiłowanie mądrości, czyli nieustanne dążenie do wiedzy i poszukiwanie pewności. </a:t>
            </a:r>
            <a:endParaRPr lang="en-US">
              <a:solidFill>
                <a:srgbClr val="FFFFFF">
                  <a:alpha val="55000"/>
                </a:srgbClr>
              </a:solidFill>
              <a:latin typeface="Bell MT"/>
              <a:cs typeface="Times New Roman"/>
            </a:endParaRPr>
          </a:p>
          <a:p>
            <a:pPr marL="449580" indent="-447675" algn="just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Według Platona filozofia sytuuje się pomiędzy mądrością bogów a głupotą głupców.</a:t>
            </a:r>
            <a:endParaRPr lang="en-US"/>
          </a:p>
          <a:p>
            <a:pPr marL="449580" indent="-447675" algn="just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Znaczenie słowa filozofia wywodzi się z języka greckiego </a:t>
            </a:r>
            <a:r>
              <a:rPr lang="pl-PL">
                <a:solidFill>
                  <a:srgbClr val="FFFFFF"/>
                </a:solidFill>
                <a:latin typeface="Times New Roman"/>
                <a:ea typeface="+mn-lt"/>
                <a:cs typeface="Times New Roman"/>
              </a:rPr>
              <a:t>-</a:t>
            </a:r>
            <a:r>
              <a:rPr lang="pl-PL" i="1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philéō</a:t>
            </a:r>
            <a:r>
              <a:rPr lang="pl-PL" i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pl-PL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‘miłuję’, </a:t>
            </a:r>
            <a:r>
              <a:rPr lang="pl-PL" i="1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sophía</a:t>
            </a:r>
            <a:r>
              <a:rPr lang="pl-PL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‘mądrość’.</a:t>
            </a:r>
            <a:endParaRPr lang="pl-PL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1F853-0C8B-4BCC-8EAC-3E0AE93A7CAF}"/>
              </a:ext>
            </a:extLst>
          </p:cNvPr>
          <p:cNvSpPr txBox="1"/>
          <p:nvPr/>
        </p:nvSpPr>
        <p:spPr>
          <a:xfrm>
            <a:off x="2744723" y="62151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D05BD-304A-4055-8218-30680F51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pl-PL">
                <a:latin typeface="Times New Roman"/>
                <a:cs typeface="Times New Roman"/>
              </a:rPr>
              <a:t>Kto może zostać filozofem 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07888-018D-4CC0-A22E-3B1BCED7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0" y="1944000"/>
            <a:ext cx="5777100" cy="3906158"/>
          </a:xfrm>
          <a:solidFill>
            <a:srgbClr val="FF000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 algn="just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Czy jesteśmy tego świadomi, czy nie, filozofia wpływa na nasz stosunek do świata i innych ludzi. Można powiedzieć, że każdy,</a:t>
            </a:r>
            <a:b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komu zdarzają się głębsze rozważania,</a:t>
            </a:r>
            <a:b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kto kieruje się w życiu przemyślanym systemem zasad ma swoją filozofię.</a:t>
            </a:r>
            <a:b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W pewnym  sensie każdy, kto umie zadawać pytania, jest filozofem.</a:t>
            </a:r>
            <a:endParaRPr lang="en-US"/>
          </a:p>
        </p:txBody>
      </p:sp>
      <p:pic>
        <p:nvPicPr>
          <p:cNvPr id="4" name="Picture 4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3324F7F-B034-4074-AACE-AA622A550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53" r="21183" b="2"/>
          <a:stretch/>
        </p:blipFill>
        <p:spPr>
          <a:xfrm>
            <a:off x="6307308" y="450000"/>
            <a:ext cx="5441280" cy="55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723BE-F269-4AFE-9312-5FDEB80DCC2C}"/>
              </a:ext>
            </a:extLst>
          </p:cNvPr>
          <p:cNvSpPr txBox="1"/>
          <p:nvPr/>
        </p:nvSpPr>
        <p:spPr>
          <a:xfrm>
            <a:off x="9316512" y="57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64200-CF68-45E5-BF64-4163027A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pl-PL" sz="6400">
                <a:latin typeface="Times New Roman"/>
                <a:cs typeface="Times New Roman"/>
              </a:rPr>
              <a:t>Pytania filozoficzne</a:t>
            </a:r>
            <a:endParaRPr lang="en-US" sz="6400">
              <a:latin typeface="Times New Roman"/>
              <a:cs typeface="Times New Roman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28377154-3BFE-4DE7-8C8B-69946FC41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" r="1" b="1"/>
          <a:stretch/>
        </p:blipFill>
        <p:spPr>
          <a:xfrm>
            <a:off x="449999" y="2576784"/>
            <a:ext cx="3909846" cy="2065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9416-90A9-4783-BB48-76456FB2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740" y="1713963"/>
            <a:ext cx="7142060" cy="4869440"/>
          </a:xfrm>
          <a:solidFill>
            <a:srgbClr val="FFC000"/>
          </a:solidFill>
        </p:spPr>
        <p:txBody>
          <a:bodyPr vert="horz" wrap="square" lIns="0" tIns="0" rIns="91440" bIns="0" rtlCol="0" anchor="t">
            <a:noAutofit/>
          </a:bodyPr>
          <a:lstStyle/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Czasami zadajemy sobie niecodzienne pytania, takie jak : 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 ,,Co daje się pierwsze – płatki czy mleko?,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,,Dlaczego właściwie istnieję?", ,,Skąd wiem, że to prawda?".  W rozważaniach tylko poruszamy kwestie ostateczne  lub najbardziej podstawowe. </a:t>
            </a:r>
            <a:endParaRPr lang="en-US"/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Pytania filozoficzne są ogólne, abstrakcyjne i udzielone na nie odpowiedzi można racjonalnie uzasadnić. 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Najważniejsze zagadnienia filozoficzne można sprowadzić do 5 ogólnych pytań wymienionych przez wybitnego filozofa – Immanuela Kanta:</a:t>
            </a:r>
          </a:p>
          <a:p>
            <a:pPr marL="1905" indent="0" algn="just">
              <a:lnSpc>
                <a:spcPct val="110000"/>
              </a:lnSpc>
              <a:buNone/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Co mogę wiedzieć? Co powinienem czynić? Czego mogę się spodziewać? Kim jest człowiek? Czy to naprawdę jest ( istnieje) ?</a:t>
            </a:r>
          </a:p>
        </p:txBody>
      </p:sp>
    </p:spTree>
    <p:extLst>
      <p:ext uri="{BB962C8B-B14F-4D97-AF65-F5344CB8AC3E}">
        <p14:creationId xmlns:p14="http://schemas.microsoft.com/office/powerpoint/2010/main" val="27245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7A0A1E-1504-4B05-9042-77FA53EB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40A3E-C4A9-4B58-AF34-D394D163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pl-PL" sz="3000">
                <a:latin typeface="Times New Roman"/>
                <a:cs typeface="Times New Roman"/>
              </a:rPr>
              <a:t>Czego możesz dowiedzieć się na lekcji filozofii?</a:t>
            </a:r>
            <a:endParaRPr lang="en-US" sz="3000"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F4E3-124D-441A-9EB7-31D3440A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7380000" cy="4006800"/>
          </a:xfrm>
          <a:solidFill>
            <a:srgbClr val="FFFF0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1905" indent="0" algn="just">
              <a:buNone/>
            </a:pPr>
            <a:r>
              <a:rPr lang="pl-PL">
                <a:solidFill>
                  <a:schemeClr val="bg2"/>
                </a:solidFill>
                <a:latin typeface="Times New Roman"/>
                <a:cs typeface="Times New Roman"/>
              </a:rPr>
              <a:t>Na lekcji filozofii możesz: </a:t>
            </a:r>
            <a:endParaRPr lang="en-US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449580" indent="-447675" algn="just"/>
            <a:r>
              <a:rPr lang="pl-PL">
                <a:solidFill>
                  <a:schemeClr val="bg2"/>
                </a:solidFill>
                <a:latin typeface="Times New Roman"/>
                <a:cs typeface="Times New Roman"/>
              </a:rPr>
              <a:t>poznać wiele systemów myślowych stworzonych przez wybitnych filozofów; </a:t>
            </a:r>
            <a:endParaRPr lang="en-US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449580" indent="-447675" algn="just"/>
            <a:r>
              <a:rPr lang="pl-PL">
                <a:solidFill>
                  <a:schemeClr val="bg2"/>
                </a:solidFill>
                <a:latin typeface="Times New Roman"/>
                <a:cs typeface="Times New Roman"/>
              </a:rPr>
              <a:t>spojrzeć na świat z różnych perspektyw;</a:t>
            </a:r>
            <a:endParaRPr lang="en-US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449580" indent="-447675" algn="just"/>
            <a:r>
              <a:rPr lang="pl-PL">
                <a:solidFill>
                  <a:schemeClr val="bg2"/>
                </a:solidFill>
                <a:latin typeface="Times New Roman"/>
                <a:cs typeface="Times New Roman"/>
              </a:rPr>
              <a:t> rozważyć nurtujące cię pytania o sens życia i istnienia.</a:t>
            </a:r>
            <a:endParaRPr lang="en-US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1B7A3C-696B-4648-9E7F-4C68D59CD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1" r="1" b="8851"/>
          <a:stretch/>
        </p:blipFill>
        <p:spPr>
          <a:xfrm>
            <a:off x="8299720" y="1025094"/>
            <a:ext cx="34920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359C723-39B3-47E3-A464-EA81256F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D77C9-1909-4BDB-BD00-219F5785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4694400" cy="1141200"/>
          </a:xfrm>
        </p:spPr>
        <p:txBody>
          <a:bodyPr>
            <a:normAutofit/>
          </a:bodyPr>
          <a:lstStyle/>
          <a:p>
            <a:r>
              <a:rPr lang="pl-PL"/>
              <a:t>Co nam daje filozofia?</a:t>
            </a:r>
            <a:endParaRPr lang="en-US"/>
          </a:p>
        </p:txBody>
      </p:sp>
      <p:pic>
        <p:nvPicPr>
          <p:cNvPr id="4" name="Picture 4" descr="A picture containing text, person, person, night sky&#10;&#10;Description automatically generated">
            <a:extLst>
              <a:ext uri="{FF2B5EF4-FFF2-40B4-BE49-F238E27FC236}">
                <a16:creationId xmlns:a16="http://schemas.microsoft.com/office/drawing/2014/main" id="{0A785005-DE45-4E41-A6A4-91ABED5A5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7264" b="-1"/>
          <a:stretch/>
        </p:blipFill>
        <p:spPr>
          <a:xfrm>
            <a:off x="449999" y="1844675"/>
            <a:ext cx="4726800" cy="4570525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6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4934-0787-40DD-98F5-FEFEDF60B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0" y="1675471"/>
            <a:ext cx="5184000" cy="3718936"/>
          </a:xfrm>
          <a:solidFill>
            <a:srgbClr val="92D05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 algn="just"/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Filozofia rozwija zarówno umysł, jak </a:t>
            </a:r>
            <a:b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i duszę człowieka. Może ona ustanawiać prawa i zasady trwałe, prawdziwe </a:t>
            </a:r>
            <a:b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>
                <a:solidFill>
                  <a:srgbClr val="FFFFFF"/>
                </a:solidFill>
                <a:latin typeface="Times New Roman"/>
                <a:cs typeface="Times New Roman"/>
              </a:rPr>
              <a:t>i piękne. Może wydawać się, że jest nauką teoretyczną, lecz to na jej prawach kształtujemy rzeczywistość. To dzięki wiedzy człowiek może się rozwijać, działać i rozwiązywać swoje problemy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5EF6B-E6B0-405B-B304-4DC2BB3EF9D2}"/>
              </a:ext>
            </a:extLst>
          </p:cNvPr>
          <p:cNvSpPr txBox="1"/>
          <p:nvPr/>
        </p:nvSpPr>
        <p:spPr>
          <a:xfrm>
            <a:off x="2561981" y="6215145"/>
            <a:ext cx="26148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76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1350-F442-4357-8211-0B562AD9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pl-PL" sz="6400">
                <a:latin typeface="Times New Roman"/>
                <a:cs typeface="Times New Roman"/>
              </a:rPr>
              <a:t>Filozofia na co dzień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>
            <a:extLst>
              <a:ext uri="{FF2B5EF4-FFF2-40B4-BE49-F238E27FC236}">
                <a16:creationId xmlns:a16="http://schemas.microsoft.com/office/drawing/2014/main" id="{A8FF19E3-F34D-4174-AC21-158291BA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76" y="2203993"/>
            <a:ext cx="5430101" cy="3228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6963-19C2-4808-8A3C-BE206DDC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46" y="1814604"/>
            <a:ext cx="5995616" cy="4926950"/>
          </a:xfrm>
          <a:solidFill>
            <a:srgbClr val="00B0F0"/>
          </a:solidFill>
        </p:spPr>
        <p:txBody>
          <a:bodyPr vert="horz" wrap="square" lIns="0" tIns="0" rIns="91440" bIns="0" rtlCol="0" anchor="t">
            <a:noAutofit/>
          </a:bodyPr>
          <a:lstStyle/>
          <a:p>
            <a:pPr marL="1905" indent="0" algn="just">
              <a:lnSpc>
                <a:spcPct val="110000"/>
              </a:lnSpc>
              <a:buNone/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Filozofia rozważa różne aspekty życia:</a:t>
            </a:r>
            <a:endParaRPr lang="en-US" sz="20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4805" indent="-342900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świat ożywiony i nieożywiony, jego pochodzenie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i rządzące nim procesy ( filozofia przyrody)</a:t>
            </a:r>
            <a:endParaRPr lang="en-US" sz="20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natura, kategorie, prawa oraz badanie istnienia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i natury Boga (ontologia)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teoria poznania (epistemologia)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antropologia  filozoficzna 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etyka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estetyka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logika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filozofia przyrody </a:t>
            </a:r>
          </a:p>
        </p:txBody>
      </p:sp>
    </p:spTree>
    <p:extLst>
      <p:ext uri="{BB962C8B-B14F-4D97-AF65-F5344CB8AC3E}">
        <p14:creationId xmlns:p14="http://schemas.microsoft.com/office/powerpoint/2010/main" val="247311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938-2343-4ACF-BE4E-0A273494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Times New Roman"/>
                <a:cs typeface="Times New Roman"/>
              </a:rPr>
              <a:t>Czy  trzeba bać się lekcji filozofii?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70345-E711-4085-A32F-FE7135F1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14" y="2626597"/>
            <a:ext cx="11293200" cy="2431541"/>
          </a:xfrm>
          <a:solidFill>
            <a:srgbClr val="0070C0"/>
          </a:solidFill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 algn="just"/>
            <a:r>
              <a:rPr lang="pl-PL" sz="2800">
                <a:solidFill>
                  <a:srgbClr val="FFFFFF"/>
                </a:solidFill>
                <a:latin typeface="Times New Roman"/>
                <a:cs typeface="Times New Roman"/>
              </a:rPr>
              <a:t>Filozofia jest bardzo rozwijającym przedmiotem, którego nie trzeba się bać, gdyż ma za zadanie pomóc nam zrozumieć świat i siebie. A materiał jest bardzo przystępny i interesujący. Na te lekcje wchodzi się </a:t>
            </a:r>
            <a:br>
              <a:rPr lang="pl-PL" sz="28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800">
                <a:solidFill>
                  <a:srgbClr val="FFFFFF"/>
                </a:solidFill>
                <a:latin typeface="Times New Roman"/>
                <a:cs typeface="Times New Roman"/>
              </a:rPr>
              <a:t>z uśmiechem i czeka się na nie z niecierpliwością.</a:t>
            </a:r>
            <a:endParaRPr lang="en-US" sz="2800">
              <a:solidFill>
                <a:srgbClr val="FFFFFF">
                  <a:alpha val="55000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551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36411-2524-4C6C-98DD-529F77C08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934A5-5471-4B32-B485-36142308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4694400" cy="1141200"/>
          </a:xfrm>
        </p:spPr>
        <p:txBody>
          <a:bodyPr>
            <a:normAutofit/>
          </a:bodyPr>
          <a:lstStyle/>
          <a:p>
            <a:r>
              <a:rPr lang="pl-PL">
                <a:latin typeface="Times New Roman"/>
                <a:cs typeface="Times New Roman"/>
              </a:rPr>
              <a:t>Rozwijające myśli filozoficzne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4" name="Picture 4" descr="Darmowe Zdjęcia : astronomia, kolor, ciemny, wieczór ...">
            <a:extLst>
              <a:ext uri="{FF2B5EF4-FFF2-40B4-BE49-F238E27FC236}">
                <a16:creationId xmlns:a16="http://schemas.microsoft.com/office/drawing/2014/main" id="{D7635C85-C77A-4F6D-8350-74D2EA19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52" y="1844675"/>
            <a:ext cx="3427893" cy="45705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6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76C5-67A2-472E-BF80-479166222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0" y="323999"/>
            <a:ext cx="5514679" cy="6349992"/>
          </a:xfrm>
          <a:solidFill>
            <a:srgbClr val="002060"/>
          </a:solidFill>
        </p:spPr>
        <p:txBody>
          <a:bodyPr vert="horz" wrap="square" lIns="0" tIns="0" rIns="91440" bIns="0" rtlCol="0" anchor="t">
            <a:noAutofit/>
          </a:bodyPr>
          <a:lstStyle/>
          <a:p>
            <a:pPr marL="344805" indent="-342900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</a:rPr>
              <a:t> </a:t>
            </a: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,,Wiem że nic nie wiem." – Sokrates</a:t>
            </a:r>
            <a:endParaRPr lang="en-US"/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,,Nie mogę nikogo niczego nauczyć, mogę tylko sprawić, że zaczną myśleć"– Sokrates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,,Wszyscy ludzie mogliby się zgodzić,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że mądrość powstaje z wiedzy i z poszukiwania rzeczy, które filozofia umożliwia nam objąć,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a więc powinniśmy bez wahania zająć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się filozofią"– Arystoteles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,,Ludzie budują za dużo murów, a za mało mostów"– Newton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,,Nie przestajemy stajemy się bawić, bo się starzejemy. Starzejemy się, bo przestajemy się bawić"– George Bernard Shaw 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,,Ten jest bogaczem, który tyle posiada, </a:t>
            </a:r>
            <a:b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że niczego nie pragnie"– Cyceron</a:t>
            </a:r>
          </a:p>
          <a:p>
            <a:pPr marL="449580" indent="-447675" algn="just">
              <a:lnSpc>
                <a:spcPct val="110000"/>
              </a:lnSpc>
            </a:pPr>
            <a:r>
              <a:rPr lang="pl-PL" sz="2000">
                <a:solidFill>
                  <a:srgbClr val="FFFFFF"/>
                </a:solidFill>
                <a:latin typeface="Times New Roman"/>
                <a:cs typeface="Times New Roman"/>
              </a:rPr>
              <a:t>,,Niebo gwiaździste nade mną, prawo moralne we mnie..."– Kant</a:t>
            </a:r>
          </a:p>
        </p:txBody>
      </p:sp>
    </p:spTree>
    <p:extLst>
      <p:ext uri="{BB962C8B-B14F-4D97-AF65-F5344CB8AC3E}">
        <p14:creationId xmlns:p14="http://schemas.microsoft.com/office/powerpoint/2010/main" val="2527548947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ThinLineVTI</vt:lpstr>
      <vt:lpstr>Umiłowanie mądrości - filozofia </vt:lpstr>
      <vt:lpstr>Czym jest filozofia ?</vt:lpstr>
      <vt:lpstr>Kto może zostać filozofem ?</vt:lpstr>
      <vt:lpstr>Pytania filozoficzne</vt:lpstr>
      <vt:lpstr>Czego możesz dowiedzieć się na lekcji filozofii?</vt:lpstr>
      <vt:lpstr>Co nam daje filozofia?</vt:lpstr>
      <vt:lpstr>Filozofia na co dzień</vt:lpstr>
      <vt:lpstr>Czy  trzeba bać się lekcji filozofii?</vt:lpstr>
      <vt:lpstr>Rozwijające myśli filozoficzne</vt:lpstr>
      <vt:lpstr>Filozofia a memy</vt:lpstr>
      <vt:lpstr>Życzenia</vt:lpstr>
      <vt:lpstr>Źródła: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2021-03-20T19:21:59Z</dcterms:created>
  <dcterms:modified xsi:type="dcterms:W3CDTF">2021-04-05T10:44:52Z</dcterms:modified>
</cp:coreProperties>
</file>